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9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58" r:id="rId10"/>
    <p:sldId id="284" r:id="rId11"/>
    <p:sldId id="257" r:id="rId12"/>
    <p:sldId id="260" r:id="rId13"/>
    <p:sldId id="268" r:id="rId14"/>
    <p:sldId id="271" r:id="rId15"/>
    <p:sldId id="269" r:id="rId16"/>
    <p:sldId id="270" r:id="rId17"/>
    <p:sldId id="272" r:id="rId18"/>
    <p:sldId id="282" r:id="rId19"/>
    <p:sldId id="273" r:id="rId20"/>
    <p:sldId id="274" r:id="rId21"/>
    <p:sldId id="276" r:id="rId22"/>
    <p:sldId id="277" r:id="rId23"/>
    <p:sldId id="283" r:id="rId24"/>
    <p:sldId id="285" r:id="rId25"/>
    <p:sldId id="294" r:id="rId26"/>
    <p:sldId id="300" r:id="rId27"/>
    <p:sldId id="295" r:id="rId28"/>
    <p:sldId id="296" r:id="rId29"/>
    <p:sldId id="297" r:id="rId30"/>
    <p:sldId id="298" r:id="rId31"/>
    <p:sldId id="299" r:id="rId32"/>
    <p:sldId id="321" r:id="rId33"/>
    <p:sldId id="303" r:id="rId34"/>
    <p:sldId id="305" r:id="rId35"/>
    <p:sldId id="304" r:id="rId36"/>
    <p:sldId id="309" r:id="rId37"/>
    <p:sldId id="308" r:id="rId38"/>
    <p:sldId id="310" r:id="rId39"/>
    <p:sldId id="311" r:id="rId40"/>
    <p:sldId id="307" r:id="rId41"/>
    <p:sldId id="312" r:id="rId42"/>
    <p:sldId id="306" r:id="rId43"/>
    <p:sldId id="314" r:id="rId44"/>
    <p:sldId id="319" r:id="rId45"/>
    <p:sldId id="320" r:id="rId46"/>
    <p:sldId id="313" r:id="rId47"/>
    <p:sldId id="315" r:id="rId48"/>
    <p:sldId id="317" r:id="rId49"/>
    <p:sldId id="318" r:id="rId50"/>
    <p:sldId id="301" r:id="rId51"/>
    <p:sldId id="325" r:id="rId52"/>
    <p:sldId id="326" r:id="rId53"/>
    <p:sldId id="327" r:id="rId54"/>
    <p:sldId id="328" r:id="rId55"/>
    <p:sldId id="324" r:id="rId56"/>
    <p:sldId id="302" r:id="rId57"/>
    <p:sldId id="316" r:id="rId58"/>
    <p:sldId id="286" r:id="rId59"/>
    <p:sldId id="256" r:id="rId60"/>
    <p:sldId id="275" r:id="rId61"/>
    <p:sldId id="278" r:id="rId62"/>
    <p:sldId id="281" r:id="rId63"/>
    <p:sldId id="280" r:id="rId64"/>
    <p:sldId id="279" r:id="rId65"/>
    <p:sldId id="287" r:id="rId66"/>
    <p:sldId id="288" r:id="rId67"/>
    <p:sldId id="289" r:id="rId68"/>
    <p:sldId id="290" r:id="rId69"/>
    <p:sldId id="291" r:id="rId70"/>
    <p:sldId id="293" r:id="rId71"/>
    <p:sldId id="322" r:id="rId72"/>
    <p:sldId id="323" r:id="rId73"/>
    <p:sldId id="329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29"/>
  </p:normalViewPr>
  <p:slideViewPr>
    <p:cSldViewPr>
      <p:cViewPr varScale="1">
        <p:scale>
          <a:sx n="129" d="100"/>
          <a:sy n="129" d="100"/>
        </p:scale>
        <p:origin x="9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2D2F9-EF5F-4798-8A8A-26D0F725F2B2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940C0-323E-45CB-B147-7FF92432C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940C0-323E-45CB-B147-7FF92432CF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940C0-323E-45CB-B147-7FF92432CF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1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7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4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8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5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1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4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5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3096-9C65-4588-BEEA-E7C933379771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29BAB-45DB-472C-BE72-15F313A5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6m8AKddZDA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sysinfotech.in/retail-management-syste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uchbistro.com/merchant-maverick/?utm_medium=referral&amp;utm_source=merchantmaverick&amp;subid=24376-best-restaurant-pos-systems_bo_top-table&amp;lead_reference_number=1026c8f5024e6365f2e0511d37878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86.png"/><Relationship Id="rId4" Type="http://schemas.openxmlformats.org/officeDocument/2006/relationships/image" Target="../media/image9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Patient Registration Form - Online regi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437702" cy="37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Registration from anywhere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18971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8 Apps for Field Data Collection (Teamscope, ODK, etc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542867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Patient/Student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428653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tstrap Registration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9756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2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Information Any time by CC</a:t>
            </a:r>
          </a:p>
        </p:txBody>
      </p:sp>
      <p:pic>
        <p:nvPicPr>
          <p:cNvPr id="5122" name="Picture 2" descr="7 Steps to Reduce Patient Registration Mistakes, Avoid Unpaid Claims - ACOM 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80288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1600200"/>
            <a:ext cx="2824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Call Center.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any entry.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Patient </a:t>
            </a:r>
            <a:r>
              <a:rPr lang="en-US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Himselfe</a:t>
            </a:r>
            <a:r>
              <a:rPr lang="en-US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50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ML5 Doctor Appointment Scheduling (JavaScript/PHP/MySQL) | DayPilo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820127" cy="43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Doctors Appointment</a:t>
            </a:r>
          </a:p>
        </p:txBody>
      </p:sp>
    </p:spTree>
    <p:extLst>
      <p:ext uri="{BB962C8B-B14F-4D97-AF65-F5344CB8AC3E}">
        <p14:creationId xmlns:p14="http://schemas.microsoft.com/office/powerpoint/2010/main" val="109600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ealthcare Marketing Trends 2018: Third-Party Scheduling | PatientP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524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Doctors Checking Appointment Any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599" y="6187406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anywhere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8052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linic@Home - Doctor Patient Appointment Mobile App - UpLa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2" y="457200"/>
            <a:ext cx="8382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524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Doctors Appointment</a:t>
            </a:r>
          </a:p>
        </p:txBody>
      </p:sp>
    </p:spTree>
    <p:extLst>
      <p:ext uri="{BB962C8B-B14F-4D97-AF65-F5344CB8AC3E}">
        <p14:creationId xmlns:p14="http://schemas.microsoft.com/office/powerpoint/2010/main" val="283110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octor-patient Appointment Booking App - Net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4800"/>
            <a:ext cx="3190875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524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HealthNet</a:t>
            </a: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Doctors In Clinic, During Appointment</a:t>
            </a:r>
          </a:p>
        </p:txBody>
      </p:sp>
    </p:spTree>
    <p:extLst>
      <p:ext uri="{BB962C8B-B14F-4D97-AF65-F5344CB8AC3E}">
        <p14:creationId xmlns:p14="http://schemas.microsoft.com/office/powerpoint/2010/main" val="144128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low chart of the doctor appointment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7992"/>
            <a:ext cx="4419600" cy="63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1" y="304159"/>
            <a:ext cx="2706830" cy="156966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 chart of the doctor appointment system</a:t>
            </a:r>
          </a:p>
        </p:txBody>
      </p:sp>
    </p:spTree>
    <p:extLst>
      <p:ext uri="{BB962C8B-B14F-4D97-AF65-F5344CB8AC3E}">
        <p14:creationId xmlns:p14="http://schemas.microsoft.com/office/powerpoint/2010/main" val="374204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all Center Operators In A Row Working On Computers In Office Stock Photo,  Picture And Royalty Free Image. Image 57171698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5" y="838200"/>
            <a:ext cx="845494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319" y="1086935"/>
            <a:ext cx="4114800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HealthNet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Call Agent Take all Necessary Info from Patient before the visit 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401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HealthNet</a:t>
            </a: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Doctors Assistance</a:t>
            </a:r>
          </a:p>
        </p:txBody>
      </p:sp>
    </p:spTree>
    <p:extLst>
      <p:ext uri="{BB962C8B-B14F-4D97-AF65-F5344CB8AC3E}">
        <p14:creationId xmlns:p14="http://schemas.microsoft.com/office/powerpoint/2010/main" val="369196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hysician Referral Network - Divers Alert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76401"/>
            <a:ext cx="892628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1401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HealthNet</a:t>
            </a: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Global Doctors Network</a:t>
            </a:r>
          </a:p>
        </p:txBody>
      </p:sp>
    </p:spTree>
    <p:extLst>
      <p:ext uri="{BB962C8B-B14F-4D97-AF65-F5344CB8AC3E}">
        <p14:creationId xmlns:p14="http://schemas.microsoft.com/office/powerpoint/2010/main" val="26191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" y="327940"/>
            <a:ext cx="9119936" cy="660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GPS Search and Nearby Health Center Association </a:t>
            </a:r>
          </a:p>
        </p:txBody>
      </p:sp>
    </p:spTree>
    <p:extLst>
      <p:ext uri="{BB962C8B-B14F-4D97-AF65-F5344CB8AC3E}">
        <p14:creationId xmlns:p14="http://schemas.microsoft.com/office/powerpoint/2010/main" val="20234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 screenshot of the interface at the beginning of a trial. The bottom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962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1401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Waiting at Doctors Chamber</a:t>
            </a:r>
          </a:p>
        </p:txBody>
      </p:sp>
    </p:spTree>
    <p:extLst>
      <p:ext uri="{BB962C8B-B14F-4D97-AF65-F5344CB8AC3E}">
        <p14:creationId xmlns:p14="http://schemas.microsoft.com/office/powerpoint/2010/main" val="137230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609600"/>
            <a:ext cx="8255758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042" y="2438400"/>
            <a:ext cx="2464558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49221" y="2421340"/>
            <a:ext cx="3175379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53200" y="2421340"/>
            <a:ext cx="2159758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18949" y="1106269"/>
            <a:ext cx="48390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Basic Information Required Before Treatment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694" y="2891051"/>
            <a:ext cx="186110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Waiting After Appointment or all Appointment for the specific Doctor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6357" y="2895600"/>
            <a:ext cx="186110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Sitting Before The Doctor. Required Info Can be available here.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2525" y="2891051"/>
            <a:ext cx="186110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Waiting After Appointment. How many Patient Have Visited Doctor. Report on Visit Pay, etc.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6398104"/>
            <a:ext cx="409439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Interface for all Software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4432220" y="4926925"/>
            <a:ext cx="685800" cy="1219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1714" y="5218709"/>
            <a:ext cx="254428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Visiting Doctor</a:t>
            </a:r>
          </a:p>
        </p:txBody>
      </p:sp>
    </p:spTree>
    <p:extLst>
      <p:ext uri="{BB962C8B-B14F-4D97-AF65-F5344CB8AC3E}">
        <p14:creationId xmlns:p14="http://schemas.microsoft.com/office/powerpoint/2010/main" val="3788195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Treatment By Doctor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161" y="983776"/>
            <a:ext cx="8255758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3749" y="1258669"/>
            <a:ext cx="43056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Basic Information Required Before Treatment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161" y="2590800"/>
            <a:ext cx="4011413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Symptom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40550" y="2590800"/>
            <a:ext cx="4011413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Examination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40549" y="4020403"/>
            <a:ext cx="4011413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Diagnosis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161" y="4038600"/>
            <a:ext cx="4011413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66800" y="5638800"/>
            <a:ext cx="4011413" cy="100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Treatment-1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4200" y="5410200"/>
            <a:ext cx="4011413" cy="100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Treatment-2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22987" y="5791200"/>
            <a:ext cx="4011413" cy="10042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Treatment-3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163" y="5007023"/>
            <a:ext cx="1295400" cy="526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Prescription-1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56563" y="5159423"/>
            <a:ext cx="1295400" cy="526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Prescription-1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8963" y="5311823"/>
            <a:ext cx="1295400" cy="526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Prescription-1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61363" y="5464223"/>
            <a:ext cx="1295400" cy="526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Prescription-1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13763" y="5616623"/>
            <a:ext cx="1295400" cy="526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Prescription-1</a:t>
            </a:r>
          </a:p>
        </p:txBody>
      </p:sp>
    </p:spTree>
    <p:extLst>
      <p:ext uri="{BB962C8B-B14F-4D97-AF65-F5344CB8AC3E}">
        <p14:creationId xmlns:p14="http://schemas.microsoft.com/office/powerpoint/2010/main" val="74922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Find a Call-Center Op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077200" cy="538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Agent for Patient Again</a:t>
            </a:r>
          </a:p>
        </p:txBody>
      </p:sp>
      <p:pic>
        <p:nvPicPr>
          <p:cNvPr id="28676" name="Picture 4" descr="COMPAÑÍA TELEFÓNICA REGALA 3 MESES DE SERVICIO A PERSONAL MÉDICO - Sistema  Mexiquense de Medios Públic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2619375" cy="174307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4135911"/>
            <a:ext cx="3028950" cy="23145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267200" y="2362200"/>
            <a:ext cx="21336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05200" y="4135911"/>
            <a:ext cx="2169710" cy="1036165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09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Best Pharmacy Schools and Universities in Europe in 2022 - MastersPortal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11" y="3575858"/>
            <a:ext cx="3352800" cy="27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What Is a Medical Laboratory Technician? | Course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29" y="685800"/>
            <a:ext cx="414056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949556"/>
            <a:ext cx="2119313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 descr="What's the secret to becoming patient-centric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11958"/>
            <a:ext cx="3621075" cy="21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286000" y="1334069"/>
            <a:ext cx="4800600" cy="441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8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store/Pharmacy Management System</a:t>
            </a:r>
          </a:p>
        </p:txBody>
      </p:sp>
      <p:pic>
        <p:nvPicPr>
          <p:cNvPr id="5" name="Picture 2" descr="Physician Referral Network - Divers Alert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3625"/>
            <a:ext cx="3273425" cy="11456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n 5"/>
          <p:cNvSpPr/>
          <p:nvPr/>
        </p:nvSpPr>
        <p:spPr>
          <a:xfrm>
            <a:off x="1355677" y="3124200"/>
            <a:ext cx="914400" cy="1219200"/>
          </a:xfrm>
          <a:prstGeom prst="can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1349991" y="2296236"/>
            <a:ext cx="914400" cy="762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8185" y="4392304"/>
            <a:ext cx="169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HealthNet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Database System</a:t>
            </a:r>
          </a:p>
        </p:txBody>
      </p:sp>
      <p:pic>
        <p:nvPicPr>
          <p:cNvPr id="9" name="Picture 2" descr="Best Pharmacy Schools and Universities in Europe in 2022 - MastersPortal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42752"/>
            <a:ext cx="2667000" cy="214976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24200" y="4572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Available at Medical Store Using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PNet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86000" y="3733800"/>
            <a:ext cx="68580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Square Pharmaceuticals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3" y="5059536"/>
            <a:ext cx="1911256" cy="143344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stCxn id="6" idx="2"/>
          </p:cNvCxnSpPr>
          <p:nvPr/>
        </p:nvCxnSpPr>
        <p:spPr>
          <a:xfrm rot="10800000" flipV="1">
            <a:off x="762001" y="3733800"/>
            <a:ext cx="593677" cy="13257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13" idx="3"/>
          </p:cNvCxnSpPr>
          <p:nvPr/>
        </p:nvCxnSpPr>
        <p:spPr>
          <a:xfrm rot="16200000" flipH="1" flipV="1">
            <a:off x="2750956" y="4221912"/>
            <a:ext cx="1204257" cy="1904431"/>
          </a:xfrm>
          <a:prstGeom prst="bentConnector4">
            <a:avLst>
              <a:gd name="adj1" fmla="val 60348"/>
              <a:gd name="adj2" fmla="val 81009"/>
            </a:avLst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9400" y="5334000"/>
            <a:ext cx="167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Shall be placed through the system.</a:t>
            </a:r>
          </a:p>
        </p:txBody>
      </p:sp>
      <p:pic>
        <p:nvPicPr>
          <p:cNvPr id="1026" name="Picture 2" descr="Fig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41" y="1005518"/>
            <a:ext cx="3505200" cy="16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100 Medicine Wholesalers in Raja Bazar - Best Chemists Wholesalers  Lucknow - Justdi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12835"/>
            <a:ext cx="2259226" cy="168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olesale Medicine Shop - Home | Faceboo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1" y="5059535"/>
            <a:ext cx="1073698" cy="14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/>
          <p:cNvCxnSpPr>
            <a:stCxn id="1032" idx="0"/>
            <a:endCxn id="1028" idx="1"/>
          </p:cNvCxnSpPr>
          <p:nvPr/>
        </p:nvCxnSpPr>
        <p:spPr>
          <a:xfrm rot="16200000" flipV="1">
            <a:off x="5785736" y="4371721"/>
            <a:ext cx="1302879" cy="72750"/>
          </a:xfrm>
          <a:prstGeom prst="bentConnector4">
            <a:avLst>
              <a:gd name="adj1" fmla="val 17617"/>
              <a:gd name="adj2" fmla="val 676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Elbow Connector 1026"/>
          <p:cNvCxnSpPr>
            <a:stCxn id="1028" idx="2"/>
          </p:cNvCxnSpPr>
          <p:nvPr/>
        </p:nvCxnSpPr>
        <p:spPr>
          <a:xfrm rot="5400000">
            <a:off x="4010876" y="2990472"/>
            <a:ext cx="1909533" cy="512954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56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287E20-F695-4BAA-A13B-A24425108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08240"/>
              </p:ext>
            </p:extLst>
          </p:nvPr>
        </p:nvGraphicFramePr>
        <p:xfrm>
          <a:off x="216330" y="3039000"/>
          <a:ext cx="6417456" cy="174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76">
                  <a:extLst>
                    <a:ext uri="{9D8B030D-6E8A-4147-A177-3AD203B41FA5}">
                      <a16:colId xmlns:a16="http://schemas.microsoft.com/office/drawing/2014/main" val="2572584126"/>
                    </a:ext>
                  </a:extLst>
                </a:gridCol>
                <a:gridCol w="1069576">
                  <a:extLst>
                    <a:ext uri="{9D8B030D-6E8A-4147-A177-3AD203B41FA5}">
                      <a16:colId xmlns:a16="http://schemas.microsoft.com/office/drawing/2014/main" val="561425899"/>
                    </a:ext>
                  </a:extLst>
                </a:gridCol>
                <a:gridCol w="1069576">
                  <a:extLst>
                    <a:ext uri="{9D8B030D-6E8A-4147-A177-3AD203B41FA5}">
                      <a16:colId xmlns:a16="http://schemas.microsoft.com/office/drawing/2014/main" val="1511541989"/>
                    </a:ext>
                  </a:extLst>
                </a:gridCol>
                <a:gridCol w="1069576">
                  <a:extLst>
                    <a:ext uri="{9D8B030D-6E8A-4147-A177-3AD203B41FA5}">
                      <a16:colId xmlns:a16="http://schemas.microsoft.com/office/drawing/2014/main" val="4116968582"/>
                    </a:ext>
                  </a:extLst>
                </a:gridCol>
                <a:gridCol w="1069576">
                  <a:extLst>
                    <a:ext uri="{9D8B030D-6E8A-4147-A177-3AD203B41FA5}">
                      <a16:colId xmlns:a16="http://schemas.microsoft.com/office/drawing/2014/main" val="3467736443"/>
                    </a:ext>
                  </a:extLst>
                </a:gridCol>
                <a:gridCol w="1069576">
                  <a:extLst>
                    <a:ext uri="{9D8B030D-6E8A-4147-A177-3AD203B41FA5}">
                      <a16:colId xmlns:a16="http://schemas.microsoft.com/office/drawing/2014/main" val="2207271846"/>
                    </a:ext>
                  </a:extLst>
                </a:gridCol>
              </a:tblGrid>
              <a:tr h="551167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Category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Brand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Product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quantity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Buying Price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Selling price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664877"/>
                  </a:ext>
                </a:extLst>
              </a:tr>
              <a:tr h="5511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93872"/>
                  </a:ext>
                </a:extLst>
              </a:tr>
              <a:tr h="5511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4668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7BDC1E7-EBD5-44BA-86C8-B3F5586EA50C}"/>
              </a:ext>
            </a:extLst>
          </p:cNvPr>
          <p:cNvGrpSpPr/>
          <p:nvPr/>
        </p:nvGrpSpPr>
        <p:grpSpPr>
          <a:xfrm>
            <a:off x="404758" y="3783451"/>
            <a:ext cx="667641" cy="282231"/>
            <a:chOff x="1116838" y="3790251"/>
            <a:chExt cx="1691596" cy="3201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18A8F3-0971-44EC-BE82-770DB6E33A01}"/>
                </a:ext>
              </a:extLst>
            </p:cNvPr>
            <p:cNvSpPr/>
            <p:nvPr/>
          </p:nvSpPr>
          <p:spPr>
            <a:xfrm>
              <a:off x="1116838" y="3790251"/>
              <a:ext cx="1691596" cy="320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13">
              <a:extLst>
                <a:ext uri="{FF2B5EF4-FFF2-40B4-BE49-F238E27FC236}">
                  <a16:creationId xmlns:a16="http://schemas.microsoft.com/office/drawing/2014/main" id="{120D5D3D-3DEB-48D3-AB2F-8F20D17EC20A}"/>
                </a:ext>
              </a:extLst>
            </p:cNvPr>
            <p:cNvSpPr/>
            <p:nvPr/>
          </p:nvSpPr>
          <p:spPr>
            <a:xfrm>
              <a:off x="2471182" y="3847575"/>
              <a:ext cx="228075" cy="2254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C7B180-3E02-40D7-89DC-5D4A6F689072}"/>
              </a:ext>
            </a:extLst>
          </p:cNvPr>
          <p:cNvGrpSpPr/>
          <p:nvPr/>
        </p:nvGrpSpPr>
        <p:grpSpPr>
          <a:xfrm>
            <a:off x="152400" y="876532"/>
            <a:ext cx="8991600" cy="1895817"/>
            <a:chOff x="35566" y="506437"/>
            <a:chExt cx="7298468" cy="1730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E263F9-030E-42C5-B1C0-1FEB3A7D1FCB}"/>
                </a:ext>
              </a:extLst>
            </p:cNvPr>
            <p:cNvSpPr/>
            <p:nvPr/>
          </p:nvSpPr>
          <p:spPr>
            <a:xfrm>
              <a:off x="112544" y="506437"/>
              <a:ext cx="7221490" cy="173032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390AC3-6FD0-42C3-899F-1ABB426654E1}"/>
                </a:ext>
              </a:extLst>
            </p:cNvPr>
            <p:cNvSpPr/>
            <p:nvPr/>
          </p:nvSpPr>
          <p:spPr>
            <a:xfrm>
              <a:off x="1650211" y="1227658"/>
              <a:ext cx="1252856" cy="274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B458D-FB54-4B41-9A8E-DE0424A86DD1}"/>
                </a:ext>
              </a:extLst>
            </p:cNvPr>
            <p:cNvSpPr txBox="1"/>
            <p:nvPr/>
          </p:nvSpPr>
          <p:spPr>
            <a:xfrm>
              <a:off x="234856" y="1171386"/>
              <a:ext cx="1422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Member Name</a:t>
              </a:r>
              <a:endParaRPr lang="en-US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793984-6561-405E-A45C-B821E5A2CFA1}"/>
                </a:ext>
              </a:extLst>
            </p:cNvPr>
            <p:cNvGrpSpPr/>
            <p:nvPr/>
          </p:nvGrpSpPr>
          <p:grpSpPr>
            <a:xfrm>
              <a:off x="348191" y="702621"/>
              <a:ext cx="2554875" cy="369332"/>
              <a:chOff x="348191" y="702621"/>
              <a:chExt cx="2554875" cy="36933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094F89-ABCC-4EE7-A3E9-B0B05FD0FADB}"/>
                  </a:ext>
                </a:extLst>
              </p:cNvPr>
              <p:cNvSpPr/>
              <p:nvPr/>
            </p:nvSpPr>
            <p:spPr>
              <a:xfrm>
                <a:off x="1650210" y="751035"/>
                <a:ext cx="1252856" cy="2742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DE3486-D93B-476F-BCF7-A165AEDA65D0}"/>
                  </a:ext>
                </a:extLst>
              </p:cNvPr>
              <p:cNvSpPr txBox="1"/>
              <p:nvPr/>
            </p:nvSpPr>
            <p:spPr>
              <a:xfrm>
                <a:off x="348191" y="702621"/>
                <a:ext cx="1422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Member Id</a:t>
                </a:r>
                <a:endParaRPr lang="en-US" b="1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6F755-7757-45D7-8C75-665A91E324D4}"/>
                </a:ext>
              </a:extLst>
            </p:cNvPr>
            <p:cNvGrpSpPr/>
            <p:nvPr/>
          </p:nvGrpSpPr>
          <p:grpSpPr>
            <a:xfrm>
              <a:off x="4885613" y="773806"/>
              <a:ext cx="2221987" cy="836027"/>
              <a:chOff x="408157" y="704691"/>
              <a:chExt cx="2221987" cy="83602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F5B733-3C15-4600-B126-3B3E9AA5BB76}"/>
                  </a:ext>
                </a:extLst>
              </p:cNvPr>
              <p:cNvSpPr/>
              <p:nvPr/>
            </p:nvSpPr>
            <p:spPr>
              <a:xfrm>
                <a:off x="1227083" y="1227657"/>
                <a:ext cx="1403061" cy="293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B482BD-12A1-4C18-AF32-346D1C78E7DD}"/>
                  </a:ext>
                </a:extLst>
              </p:cNvPr>
              <p:cNvSpPr txBox="1"/>
              <p:nvPr/>
            </p:nvSpPr>
            <p:spPr>
              <a:xfrm>
                <a:off x="411335" y="1171386"/>
                <a:ext cx="880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/>
                  <a:t>Phone</a:t>
                </a:r>
                <a:endParaRPr lang="en-US" b="1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8B4AC60-F66D-4DC5-85A5-3F0FE6FCED04}"/>
                  </a:ext>
                </a:extLst>
              </p:cNvPr>
              <p:cNvSpPr/>
              <p:nvPr/>
            </p:nvSpPr>
            <p:spPr>
              <a:xfrm>
                <a:off x="1227083" y="751034"/>
                <a:ext cx="1403061" cy="2813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2FD263-2A52-49B4-88EA-1B184F97573F}"/>
                  </a:ext>
                </a:extLst>
              </p:cNvPr>
              <p:cNvSpPr txBox="1"/>
              <p:nvPr/>
            </p:nvSpPr>
            <p:spPr>
              <a:xfrm>
                <a:off x="408157" y="704691"/>
                <a:ext cx="892304" cy="33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Email</a:t>
                </a:r>
                <a:endParaRPr lang="en-US" b="1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624F40-BFC0-46D1-AB94-D4073C6FC08C}"/>
                </a:ext>
              </a:extLst>
            </p:cNvPr>
            <p:cNvGrpSpPr/>
            <p:nvPr/>
          </p:nvGrpSpPr>
          <p:grpSpPr>
            <a:xfrm>
              <a:off x="35566" y="1609833"/>
              <a:ext cx="2867502" cy="369332"/>
              <a:chOff x="35566" y="702621"/>
              <a:chExt cx="2867502" cy="3693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4D5E33-7A0D-4A5E-A293-C6DE1384C882}"/>
                  </a:ext>
                </a:extLst>
              </p:cNvPr>
              <p:cNvSpPr/>
              <p:nvPr/>
            </p:nvSpPr>
            <p:spPr>
              <a:xfrm>
                <a:off x="1650212" y="751035"/>
                <a:ext cx="1252856" cy="2742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521E29-D5A0-42AB-B34C-92AEC4017A66}"/>
                  </a:ext>
                </a:extLst>
              </p:cNvPr>
              <p:cNvSpPr txBox="1"/>
              <p:nvPr/>
            </p:nvSpPr>
            <p:spPr>
              <a:xfrm>
                <a:off x="35566" y="702621"/>
                <a:ext cx="1735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/>
                  <a:t>Member_Type</a:t>
                </a:r>
                <a:endParaRPr lang="en-US" b="1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07EA77-9789-40EC-B04D-D6808A3AE72F}"/>
                </a:ext>
              </a:extLst>
            </p:cNvPr>
            <p:cNvGrpSpPr/>
            <p:nvPr/>
          </p:nvGrpSpPr>
          <p:grpSpPr>
            <a:xfrm>
              <a:off x="4257362" y="1744096"/>
              <a:ext cx="2850231" cy="337092"/>
              <a:chOff x="126723" y="690796"/>
              <a:chExt cx="2557630" cy="33709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95BDF2-7487-471D-A549-5CC01411297D}"/>
                  </a:ext>
                </a:extLst>
              </p:cNvPr>
              <p:cNvSpPr/>
              <p:nvPr/>
            </p:nvSpPr>
            <p:spPr>
              <a:xfrm>
                <a:off x="1431497" y="751035"/>
                <a:ext cx="1252856" cy="2742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A4AF1D-2331-41E4-B519-A72F1A423496}"/>
                  </a:ext>
                </a:extLst>
              </p:cNvPr>
              <p:cNvSpPr txBox="1"/>
              <p:nvPr/>
            </p:nvSpPr>
            <p:spPr>
              <a:xfrm>
                <a:off x="126723" y="690796"/>
                <a:ext cx="1590325" cy="33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/>
                  <a:t>Member Address</a:t>
                </a:r>
                <a:endParaRPr lang="en-US" b="1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7ED659-41C8-4629-BE20-7E96CC881E7A}"/>
              </a:ext>
            </a:extLst>
          </p:cNvPr>
          <p:cNvGrpSpPr/>
          <p:nvPr/>
        </p:nvGrpSpPr>
        <p:grpSpPr>
          <a:xfrm>
            <a:off x="6466379" y="3072818"/>
            <a:ext cx="2493934" cy="3391518"/>
            <a:chOff x="7276955" y="3164027"/>
            <a:chExt cx="2493934" cy="33915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F7D8EA-2DEC-4890-AAC0-C890A2375BF0}"/>
                </a:ext>
              </a:extLst>
            </p:cNvPr>
            <p:cNvSpPr/>
            <p:nvPr/>
          </p:nvSpPr>
          <p:spPr>
            <a:xfrm>
              <a:off x="7666167" y="3632796"/>
              <a:ext cx="1678809" cy="5240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CA63C-EA58-47CF-B24E-D85DCB0D0DC1}"/>
                </a:ext>
              </a:extLst>
            </p:cNvPr>
            <p:cNvSpPr txBox="1"/>
            <p:nvPr/>
          </p:nvSpPr>
          <p:spPr>
            <a:xfrm>
              <a:off x="7666167" y="3164027"/>
              <a:ext cx="121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Comments</a:t>
              </a:r>
              <a:endParaRPr lang="en-US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BFE264-8975-4656-8231-BAD80340BCB0}"/>
                </a:ext>
              </a:extLst>
            </p:cNvPr>
            <p:cNvSpPr/>
            <p:nvPr/>
          </p:nvSpPr>
          <p:spPr>
            <a:xfrm>
              <a:off x="8847127" y="4924054"/>
              <a:ext cx="923762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EFE5E-C8D4-4951-8F72-457DCCD59DA3}"/>
                </a:ext>
              </a:extLst>
            </p:cNvPr>
            <p:cNvSpPr txBox="1"/>
            <p:nvPr/>
          </p:nvSpPr>
          <p:spPr>
            <a:xfrm>
              <a:off x="7276955" y="4924054"/>
              <a:ext cx="1386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/>
                <a:t>Prepared by</a:t>
              </a:r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821A79-9079-4437-8D25-8B052FF3E5DF}"/>
                </a:ext>
              </a:extLst>
            </p:cNvPr>
            <p:cNvSpPr/>
            <p:nvPr/>
          </p:nvSpPr>
          <p:spPr>
            <a:xfrm>
              <a:off x="8847127" y="5445723"/>
              <a:ext cx="923762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8F829D-340F-4225-9A5E-4A5E852B65CC}"/>
                </a:ext>
              </a:extLst>
            </p:cNvPr>
            <p:cNvSpPr txBox="1"/>
            <p:nvPr/>
          </p:nvSpPr>
          <p:spPr>
            <a:xfrm>
              <a:off x="7551294" y="5445723"/>
              <a:ext cx="1112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/>
                <a:t>Date</a:t>
              </a:r>
              <a:endParaRPr lang="en-US" b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13470E-765A-46E1-9C8B-8813BC382095}"/>
                </a:ext>
              </a:extLst>
            </p:cNvPr>
            <p:cNvSpPr/>
            <p:nvPr/>
          </p:nvSpPr>
          <p:spPr>
            <a:xfrm>
              <a:off x="8125776" y="6077243"/>
              <a:ext cx="1592883" cy="4783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Submit</a:t>
              </a:r>
              <a:endParaRPr lang="en-US" sz="2400" b="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85DABD-05F9-49EE-9958-C3BA842B1920}"/>
              </a:ext>
            </a:extLst>
          </p:cNvPr>
          <p:cNvGrpSpPr/>
          <p:nvPr/>
        </p:nvGrpSpPr>
        <p:grpSpPr>
          <a:xfrm>
            <a:off x="1465461" y="3787145"/>
            <a:ext cx="680200" cy="287358"/>
            <a:chOff x="1116838" y="3790251"/>
            <a:chExt cx="1691596" cy="3201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6B56B6-736C-4B54-855C-FE5B71EDEA57}"/>
                </a:ext>
              </a:extLst>
            </p:cNvPr>
            <p:cNvSpPr/>
            <p:nvPr/>
          </p:nvSpPr>
          <p:spPr>
            <a:xfrm>
              <a:off x="1116838" y="3790251"/>
              <a:ext cx="1691596" cy="320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62">
              <a:extLst>
                <a:ext uri="{FF2B5EF4-FFF2-40B4-BE49-F238E27FC236}">
                  <a16:creationId xmlns:a16="http://schemas.microsoft.com/office/drawing/2014/main" id="{161C5D90-B842-4E79-8DE8-4C26D80F71CD}"/>
                </a:ext>
              </a:extLst>
            </p:cNvPr>
            <p:cNvSpPr/>
            <p:nvPr/>
          </p:nvSpPr>
          <p:spPr>
            <a:xfrm>
              <a:off x="2471182" y="3847575"/>
              <a:ext cx="228075" cy="2254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00276-1878-4549-94E0-716FE14E7029}"/>
              </a:ext>
            </a:extLst>
          </p:cNvPr>
          <p:cNvGrpSpPr/>
          <p:nvPr/>
        </p:nvGrpSpPr>
        <p:grpSpPr>
          <a:xfrm>
            <a:off x="2503277" y="3765290"/>
            <a:ext cx="796805" cy="333005"/>
            <a:chOff x="1116838" y="3790251"/>
            <a:chExt cx="1691596" cy="32011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893A44-8556-4172-8AFF-4A758C7F21C5}"/>
                </a:ext>
              </a:extLst>
            </p:cNvPr>
            <p:cNvSpPr/>
            <p:nvPr/>
          </p:nvSpPr>
          <p:spPr>
            <a:xfrm>
              <a:off x="1116838" y="3790251"/>
              <a:ext cx="1691596" cy="320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Down 65">
              <a:extLst>
                <a:ext uri="{FF2B5EF4-FFF2-40B4-BE49-F238E27FC236}">
                  <a16:creationId xmlns:a16="http://schemas.microsoft.com/office/drawing/2014/main" id="{F9A23C35-9039-41EB-B416-C9F42ADB325B}"/>
                </a:ext>
              </a:extLst>
            </p:cNvPr>
            <p:cNvSpPr/>
            <p:nvPr/>
          </p:nvSpPr>
          <p:spPr>
            <a:xfrm>
              <a:off x="2471182" y="3847575"/>
              <a:ext cx="228075" cy="2254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FF5A06D-34D4-43CD-8FDD-5E0C7BA36FC4}"/>
              </a:ext>
            </a:extLst>
          </p:cNvPr>
          <p:cNvSpPr/>
          <p:nvPr/>
        </p:nvSpPr>
        <p:spPr>
          <a:xfrm>
            <a:off x="3579353" y="3776930"/>
            <a:ext cx="712855" cy="332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505A7D-BD1C-46D2-B316-618708F22858}"/>
              </a:ext>
            </a:extLst>
          </p:cNvPr>
          <p:cNvGrpSpPr/>
          <p:nvPr/>
        </p:nvGrpSpPr>
        <p:grpSpPr>
          <a:xfrm>
            <a:off x="140762" y="4319150"/>
            <a:ext cx="1459438" cy="975003"/>
            <a:chOff x="7841863" y="4883822"/>
            <a:chExt cx="1459438" cy="9750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39F96E-128F-4344-8605-348E4D56C5A5}"/>
                </a:ext>
              </a:extLst>
            </p:cNvPr>
            <p:cNvGrpSpPr/>
            <p:nvPr/>
          </p:nvGrpSpPr>
          <p:grpSpPr>
            <a:xfrm>
              <a:off x="8234501" y="4883822"/>
              <a:ext cx="409701" cy="385377"/>
              <a:chOff x="3778608" y="5797334"/>
              <a:chExt cx="594518" cy="47830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4FF23C0-771A-47C1-AFED-5915FEAACC9A}"/>
                  </a:ext>
                </a:extLst>
              </p:cNvPr>
              <p:cNvSpPr/>
              <p:nvPr/>
            </p:nvSpPr>
            <p:spPr>
              <a:xfrm>
                <a:off x="3778608" y="5797334"/>
                <a:ext cx="594518" cy="4783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lus Sign 8">
                <a:extLst>
                  <a:ext uri="{FF2B5EF4-FFF2-40B4-BE49-F238E27FC236}">
                    <a16:creationId xmlns:a16="http://schemas.microsoft.com/office/drawing/2014/main" id="{3A9D1584-47E7-4C57-8391-457521A4EE81}"/>
                  </a:ext>
                </a:extLst>
              </p:cNvPr>
              <p:cNvSpPr/>
              <p:nvPr/>
            </p:nvSpPr>
            <p:spPr>
              <a:xfrm>
                <a:off x="3886722" y="5839086"/>
                <a:ext cx="381022" cy="369332"/>
              </a:xfrm>
              <a:prstGeom prst="mathPlu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0DEE36-388E-4E8C-B3DA-21EB3A80E497}"/>
                </a:ext>
              </a:extLst>
            </p:cNvPr>
            <p:cNvSpPr txBox="1"/>
            <p:nvPr/>
          </p:nvSpPr>
          <p:spPr>
            <a:xfrm>
              <a:off x="7841863" y="5489493"/>
              <a:ext cx="1459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Add new row</a:t>
              </a:r>
              <a:endParaRPr lang="en-US" b="1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49D2848-7306-45B5-9DFF-5F931DDD6AF5}"/>
                </a:ext>
              </a:extLst>
            </p:cNvPr>
            <p:cNvCxnSpPr/>
            <p:nvPr/>
          </p:nvCxnSpPr>
          <p:spPr>
            <a:xfrm>
              <a:off x="8434851" y="5269199"/>
              <a:ext cx="0" cy="320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D7EED37-3A83-4529-9E5A-B903E029FA66}"/>
              </a:ext>
            </a:extLst>
          </p:cNvPr>
          <p:cNvSpPr txBox="1"/>
          <p:nvPr/>
        </p:nvSpPr>
        <p:spPr>
          <a:xfrm>
            <a:off x="6137306" y="4291891"/>
            <a:ext cx="1939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Payment Method</a:t>
            </a:r>
            <a:endParaRPr lang="en-US" b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126BC8-BE8C-4764-8A18-4833FE1DFD52}"/>
              </a:ext>
            </a:extLst>
          </p:cNvPr>
          <p:cNvGrpSpPr/>
          <p:nvPr/>
        </p:nvGrpSpPr>
        <p:grpSpPr>
          <a:xfrm>
            <a:off x="7924800" y="4291891"/>
            <a:ext cx="1056524" cy="351611"/>
            <a:chOff x="9648990" y="4383100"/>
            <a:chExt cx="1378866" cy="35161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05B934-B7A7-4203-9E56-35F91A5FE743}"/>
                </a:ext>
              </a:extLst>
            </p:cNvPr>
            <p:cNvSpPr/>
            <p:nvPr/>
          </p:nvSpPr>
          <p:spPr>
            <a:xfrm>
              <a:off x="9648990" y="4383100"/>
              <a:ext cx="1378866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Arrow: Down 2">
              <a:extLst>
                <a:ext uri="{FF2B5EF4-FFF2-40B4-BE49-F238E27FC236}">
                  <a16:creationId xmlns:a16="http://schemas.microsoft.com/office/drawing/2014/main" id="{E8924072-BC4A-4342-AE92-98BB9D0E1F73}"/>
                </a:ext>
              </a:extLst>
            </p:cNvPr>
            <p:cNvSpPr/>
            <p:nvPr/>
          </p:nvSpPr>
          <p:spPr>
            <a:xfrm>
              <a:off x="10705514" y="4439372"/>
              <a:ext cx="211015" cy="261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D466624-C136-4CE9-BE64-D2037BD9CB09}"/>
              </a:ext>
            </a:extLst>
          </p:cNvPr>
          <p:cNvSpPr/>
          <p:nvPr/>
        </p:nvSpPr>
        <p:spPr>
          <a:xfrm>
            <a:off x="2667000" y="304800"/>
            <a:ext cx="4204368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Requisition form</a:t>
            </a:r>
            <a:endParaRPr lang="en-US" sz="32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6751FF-CFA1-4037-AA22-F9742BCE8A74}"/>
              </a:ext>
            </a:extLst>
          </p:cNvPr>
          <p:cNvSpPr/>
          <p:nvPr/>
        </p:nvSpPr>
        <p:spPr>
          <a:xfrm>
            <a:off x="4653109" y="3773457"/>
            <a:ext cx="712855" cy="332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2316B9-66F1-4F3A-8FAE-5A5335ABDD87}"/>
              </a:ext>
            </a:extLst>
          </p:cNvPr>
          <p:cNvGrpSpPr/>
          <p:nvPr/>
        </p:nvGrpSpPr>
        <p:grpSpPr>
          <a:xfrm>
            <a:off x="3716227" y="5723846"/>
            <a:ext cx="2282198" cy="369332"/>
            <a:chOff x="4072098" y="6423759"/>
            <a:chExt cx="2282198" cy="3693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DD3AEE6-23A6-41F3-8EE1-787F517109B2}"/>
                </a:ext>
              </a:extLst>
            </p:cNvPr>
            <p:cNvSpPr/>
            <p:nvPr/>
          </p:nvSpPr>
          <p:spPr>
            <a:xfrm>
              <a:off x="4975430" y="6423759"/>
              <a:ext cx="1378866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02BA1B-E057-47A9-A57B-7C50B37EBB90}"/>
                </a:ext>
              </a:extLst>
            </p:cNvPr>
            <p:cNvSpPr txBox="1"/>
            <p:nvPr/>
          </p:nvSpPr>
          <p:spPr>
            <a:xfrm>
              <a:off x="4072098" y="6423759"/>
              <a:ext cx="1112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Email</a:t>
              </a:r>
              <a:endParaRPr lang="en-US" b="1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D2F894-D71A-4D74-B479-9DB878FAB9E1}"/>
              </a:ext>
            </a:extLst>
          </p:cNvPr>
          <p:cNvGrpSpPr/>
          <p:nvPr/>
        </p:nvGrpSpPr>
        <p:grpSpPr>
          <a:xfrm>
            <a:off x="3723162" y="5285553"/>
            <a:ext cx="2282754" cy="369332"/>
            <a:chOff x="4461329" y="5376762"/>
            <a:chExt cx="2282754" cy="36933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33903A-1C9B-4AE9-85AF-54EE2099AA25}"/>
                </a:ext>
              </a:extLst>
            </p:cNvPr>
            <p:cNvSpPr/>
            <p:nvPr/>
          </p:nvSpPr>
          <p:spPr>
            <a:xfrm>
              <a:off x="5365217" y="5376762"/>
              <a:ext cx="1378866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19CD1-20CE-4EEF-A0E2-8B2C00CC8643}"/>
                </a:ext>
              </a:extLst>
            </p:cNvPr>
            <p:cNvSpPr txBox="1"/>
            <p:nvPr/>
          </p:nvSpPr>
          <p:spPr>
            <a:xfrm>
              <a:off x="4461329" y="5376762"/>
              <a:ext cx="1000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/>
                <a:t>Total</a:t>
              </a:r>
              <a:endParaRPr lang="en-US" b="1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C83856-EEFE-47C4-AEA8-4CF278A6D837}"/>
              </a:ext>
            </a:extLst>
          </p:cNvPr>
          <p:cNvGrpSpPr/>
          <p:nvPr/>
        </p:nvGrpSpPr>
        <p:grpSpPr>
          <a:xfrm>
            <a:off x="3390498" y="6201933"/>
            <a:ext cx="2615418" cy="381317"/>
            <a:chOff x="6587370" y="6423759"/>
            <a:chExt cx="2615418" cy="38131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4F6ECC-FCE2-4A9C-AC63-4990513A2E99}"/>
                </a:ext>
              </a:extLst>
            </p:cNvPr>
            <p:cNvSpPr/>
            <p:nvPr/>
          </p:nvSpPr>
          <p:spPr>
            <a:xfrm>
              <a:off x="7823922" y="6453465"/>
              <a:ext cx="1378866" cy="3516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41C2B1-78F3-479D-BDA6-968F59999F11}"/>
                </a:ext>
              </a:extLst>
            </p:cNvPr>
            <p:cNvSpPr txBox="1"/>
            <p:nvPr/>
          </p:nvSpPr>
          <p:spPr>
            <a:xfrm>
              <a:off x="6587370" y="6423759"/>
              <a:ext cx="137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/>
                <a:t>Whatsapp</a:t>
              </a:r>
              <a:endParaRPr lang="en-US" b="1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2094F89-ABCC-4EE7-A3E9-B0B05FD0FADB}"/>
              </a:ext>
            </a:extLst>
          </p:cNvPr>
          <p:cNvSpPr/>
          <p:nvPr/>
        </p:nvSpPr>
        <p:spPr>
          <a:xfrm>
            <a:off x="3761742" y="1387240"/>
            <a:ext cx="1525423" cy="1211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DE3486-D93B-476F-BCF7-A165AEDA65D0}"/>
              </a:ext>
            </a:extLst>
          </p:cNvPr>
          <p:cNvSpPr txBox="1"/>
          <p:nvPr/>
        </p:nvSpPr>
        <p:spPr>
          <a:xfrm>
            <a:off x="3733800" y="876532"/>
            <a:ext cx="173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Member Photo</a:t>
            </a:r>
            <a:endParaRPr lang="en-US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D3AEE6-23A6-41F3-8EE1-787F517109B2}"/>
              </a:ext>
            </a:extLst>
          </p:cNvPr>
          <p:cNvSpPr/>
          <p:nvPr/>
        </p:nvSpPr>
        <p:spPr>
          <a:xfrm>
            <a:off x="1843922" y="5323142"/>
            <a:ext cx="1378866" cy="3516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02BA1B-E057-47A9-A57B-7C50B37EBB90}"/>
              </a:ext>
            </a:extLst>
          </p:cNvPr>
          <p:cNvSpPr txBox="1"/>
          <p:nvPr/>
        </p:nvSpPr>
        <p:spPr>
          <a:xfrm>
            <a:off x="186803" y="5372169"/>
            <a:ext cx="18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Delivery Charge</a:t>
            </a:r>
            <a:endParaRPr lang="en-US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D3AEE6-23A6-41F3-8EE1-787F517109B2}"/>
              </a:ext>
            </a:extLst>
          </p:cNvPr>
          <p:cNvSpPr/>
          <p:nvPr/>
        </p:nvSpPr>
        <p:spPr>
          <a:xfrm>
            <a:off x="1833637" y="5757581"/>
            <a:ext cx="1378866" cy="3516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02BA1B-E057-47A9-A57B-7C50B37EBB90}"/>
              </a:ext>
            </a:extLst>
          </p:cNvPr>
          <p:cNvSpPr txBox="1"/>
          <p:nvPr/>
        </p:nvSpPr>
        <p:spPr>
          <a:xfrm>
            <a:off x="134314" y="5806608"/>
            <a:ext cx="18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BKash Charge</a:t>
            </a:r>
            <a:endParaRPr lang="en-US" b="1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D3AEE6-23A6-41F3-8EE1-787F517109B2}"/>
              </a:ext>
            </a:extLst>
          </p:cNvPr>
          <p:cNvSpPr/>
          <p:nvPr/>
        </p:nvSpPr>
        <p:spPr>
          <a:xfrm>
            <a:off x="1838107" y="6212659"/>
            <a:ext cx="1378866" cy="3516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02BA1B-E057-47A9-A57B-7C50B37EBB90}"/>
              </a:ext>
            </a:extLst>
          </p:cNvPr>
          <p:cNvSpPr txBox="1"/>
          <p:nvPr/>
        </p:nvSpPr>
        <p:spPr>
          <a:xfrm>
            <a:off x="138784" y="6261686"/>
            <a:ext cx="18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Overhead Cost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97BA6-C0E2-4D26-9476-EF75586C7417}"/>
              </a:ext>
            </a:extLst>
          </p:cNvPr>
          <p:cNvSpPr/>
          <p:nvPr/>
        </p:nvSpPr>
        <p:spPr>
          <a:xfrm>
            <a:off x="5691774" y="3785180"/>
            <a:ext cx="712855" cy="332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store/Mobile Pharmacy</a:t>
            </a:r>
          </a:p>
        </p:txBody>
      </p:sp>
      <p:pic>
        <p:nvPicPr>
          <p:cNvPr id="2054" name="Picture 6" descr="Premium Photo | Pharmacist using the computer laptop in chemist shop or  pharmacy drug store. hand holding medicine pack and key the prescription  ord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263100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Photo | Pharmacist holding computer tablet using for filling  prescription in pharmacy drug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76324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5 Stats on Why Retailers Should Deliver Product Reviews In-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5591176" cy="31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39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ick and Easy Video Guide to Self-Scanning App 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44203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563880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Recognize the shape</a:t>
            </a:r>
          </a:p>
        </p:txBody>
      </p:sp>
    </p:spTree>
    <p:extLst>
      <p:ext uri="{BB962C8B-B14F-4D97-AF65-F5344CB8AC3E}">
        <p14:creationId xmlns:p14="http://schemas.microsoft.com/office/powerpoint/2010/main" val="2422409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8922"/>
            <a:ext cx="3352800" cy="662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40658" y="1356815"/>
            <a:ext cx="2514600" cy="14478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13329" y="3037956"/>
            <a:ext cx="1969258" cy="7239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0200" y="3962400"/>
            <a:ext cx="2819400" cy="9906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rial Black" panose="020B0A04020102020204" pitchFamily="34" charset="0"/>
              </a:rPr>
              <a:t>100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3329" y="5274291"/>
            <a:ext cx="2105167" cy="6858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37" y="347384"/>
            <a:ext cx="3048000" cy="610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118496" y="2286000"/>
            <a:ext cx="2129904" cy="1371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982587" y="3399906"/>
            <a:ext cx="3491126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5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DP | Proj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DP | Projec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BDP | Project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BDP | Project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 descr="Barangay Health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65138"/>
            <a:ext cx="8074026" cy="60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Nearby Health Center attached with </a:t>
            </a:r>
            <a:r>
              <a:rPr lang="en-US" sz="2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HealthID</a:t>
            </a:r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343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00,632 Pharmacist Photos - Free &amp; Royalty-Free Stock Photos from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28" y="914400"/>
            <a:ext cx="531827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9919441">
            <a:off x="3660308" y="3019285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||||||||||||||||A3B5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8922"/>
            <a:ext cx="3352800" cy="662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78658" y="1356815"/>
            <a:ext cx="2514600" cy="14478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51329" y="3037956"/>
            <a:ext cx="1969258" cy="7239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3962400"/>
            <a:ext cx="2819400" cy="9906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Arial Black" panose="020B0A04020102020204" pitchFamily="34" charset="0"/>
              </a:rPr>
              <a:t>100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1329" y="5274291"/>
            <a:ext cx="2105167" cy="6858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19400" y="3761856"/>
            <a:ext cx="2667000" cy="185533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78658" y="666750"/>
            <a:ext cx="1535942" cy="36195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04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11832"/>
            <a:ext cx="2798267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Drug Store POS</a:t>
            </a:r>
          </a:p>
        </p:txBody>
      </p:sp>
      <p:pic>
        <p:nvPicPr>
          <p:cNvPr id="7170" name="Picture 2" descr="Medical Store Management Software,Cash &amp; Carry Software,Inventory Management  System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87441"/>
            <a:ext cx="8839200" cy="49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6059492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https://www.youtube.com/watch?v=v6m8AKddZDA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823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Online/Offline Medical Store Software, For Desktop Base, Rs 12600 /piece |  ID: 210514958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8" y="685800"/>
            <a:ext cx="8779432" cy="54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83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illing Software, Invoicing System, Daily Payment Software, Utility Billing  Software, बिलिंग सॉफ़्टवेयर in Karol Bagh, New Delhi , P &amp; H Enterprises |  ID: 45495625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10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afe POS Offline GST Billing Software, in Delhi, For Windows, Rs 15000  /number | ID: 20296856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629364" cy="57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71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elagian Restaurant Billing Software | KO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81000"/>
            <a:ext cx="8410159" cy="612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471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215479"/>
            <a:ext cx="7494359" cy="76944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Management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3030" y="597932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https://www.websysinfotech.in/retail-management-system/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301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tail Management System - Websysinfo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714375"/>
            <a:ext cx="9092433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38324" y="15852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Sales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0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838200"/>
            <a:ext cx="7772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Invoice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POS Invoice – Thermal Printer, Laser Printer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Sales Return In Running Invoice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Customize Invoice printing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Barcode, Item Search, Weight Scale Integration with POS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Auto WhatsApp &amp; SMS Functionalities For Invoice To Customers and Owner.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Pole Display, Cash Drawer Integration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Quick Add customer details from POS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Home Delivery Management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Salesman Commission Management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Price Level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Item &amp; Invoice Level Discount Option.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Loyalty / Discount Program with user define criteria.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Multiple Invoices (Hold / Release).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User Operation (Edit, Delete, Change Prince, Discount) Rights.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Multiple Payment Modes. (Cash, Bank, Outstanding, Wallet)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Customer Sales History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Fast Billing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Supported weight Scale integration with POS.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Quotation</a:t>
            </a:r>
          </a:p>
        </p:txBody>
      </p:sp>
    </p:spTree>
    <p:extLst>
      <p:ext uri="{BB962C8B-B14F-4D97-AF65-F5344CB8AC3E}">
        <p14:creationId xmlns:p14="http://schemas.microsoft.com/office/powerpoint/2010/main" val="405932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685800"/>
            <a:ext cx="4684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Purchase &amp; Order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5876" y="1600200"/>
            <a:ext cx="762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 </a:t>
            </a:r>
            <a:r>
              <a:rPr lang="en-US" dirty="0"/>
              <a:t>Direct Purchase Order To Purchase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Facility to define MRP, Retail Rate &amp; Wholesale Rate from Purchase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Rate History at time of purchase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Multiple Size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Easy &amp; Fast purchase entry with predefine Item EAN Code and Barcode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Facility to Save Physical Purchase Invoice copy.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Import Facility.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Auto Barcode Generation from Purchase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 err="1"/>
              <a:t>Purchase</a:t>
            </a:r>
            <a:r>
              <a:rPr lang="en-US" dirty="0"/>
              <a:t> Return Management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Define Stock Point at time of purchase.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Due Date Reminder for Credit Purchase Invoice.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Customize Barcode Format.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Gross Rate, Discount Percentage, Discount Amount, Extra Discount Percentage, Extra Discount facility on purchase item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Auto Accounting &amp; 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5775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81100"/>
            <a:ext cx="9029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Peoples Network Throughout The World</a:t>
            </a:r>
          </a:p>
        </p:txBody>
      </p:sp>
    </p:spTree>
    <p:extLst>
      <p:ext uri="{BB962C8B-B14F-4D97-AF65-F5344CB8AC3E}">
        <p14:creationId xmlns:p14="http://schemas.microsoft.com/office/powerpoint/2010/main" val="62930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lectronic Store POS (Point of Sale software) - Websys Info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" y="609600"/>
            <a:ext cx="9273719" cy="58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0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4614" y="228600"/>
            <a:ext cx="243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Inventory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066800"/>
            <a:ext cx="7696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 </a:t>
            </a:r>
            <a:r>
              <a:rPr lang="en-US" dirty="0"/>
              <a:t>Detailed Product Master. Multiple bifurcations in product like Category,      Department, Brand, Style, Packet Size etc.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Batch Number &amp; Expiry Date Management.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EAN Barcode, Self Define Barcode on Inventory. Serialized Barcode support.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Barcode printing on Laser and Barcode Printer.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Inventory Search by Barcode, Item Name, Batch No, Expiry Date, MRP etc.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Business Analysis Reports for Inventory.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Production &amp; Consumption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Physical Stock Verification.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Item Level Definition of Tax.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Facility to set Item Image.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Facility to Set Ingredients on item definition.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Item wise stock inward outward details.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Manage stock point wise inventory.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Stock Point transfer entry.</a:t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>Stock summary report with opening, inward, outward and closing balance with cost price and MRP valuation.</a:t>
            </a:r>
          </a:p>
        </p:txBody>
      </p:sp>
    </p:spTree>
    <p:extLst>
      <p:ext uri="{BB962C8B-B14F-4D97-AF65-F5344CB8AC3E}">
        <p14:creationId xmlns:p14="http://schemas.microsoft.com/office/powerpoint/2010/main" val="2299349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Offline Multi-user GST Accounting Software, For Windows, Rs 18000 /piece |  ID: 10467107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265948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12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381000"/>
            <a:ext cx="1794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TaxationTaxation</a:t>
            </a:r>
            <a:endParaRPr lang="en-US" dirty="0"/>
          </a:p>
        </p:txBody>
      </p:sp>
      <p:pic>
        <p:nvPicPr>
          <p:cNvPr id="15362" name="Picture 2" descr="Retail Management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58876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99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Websys Online/Offline Supermarket Billing Software, Unlimited,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622304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666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Websys Online/Offline Supermarket Billing Software, Unlimited,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"/>
            <a:ext cx="2438400" cy="651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5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2800" y="228600"/>
            <a:ext cx="216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Pricing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92824" y="914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MRP, Retail Rate and Wholesales Rate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Wise Rate Management.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implement discount on items.</a:t>
            </a:r>
          </a:p>
        </p:txBody>
      </p:sp>
    </p:spTree>
    <p:extLst>
      <p:ext uri="{BB962C8B-B14F-4D97-AF65-F5344CB8AC3E}">
        <p14:creationId xmlns:p14="http://schemas.microsoft.com/office/powerpoint/2010/main" val="13361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562600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Complete Integration of Taxation System,</a:t>
            </a:r>
            <a:br>
              <a:rPr lang="en-US" dirty="0"/>
            </a:br>
            <a:r>
              <a:rPr lang="en-US" dirty="0"/>
              <a:t> Easy to set, Maintain and Update Tax Rate on Items.</a:t>
            </a:r>
            <a:br>
              <a:rPr lang="en-US" dirty="0"/>
            </a:br>
            <a:r>
              <a:rPr lang="en-US" dirty="0"/>
              <a:t> Return filling reports and export files.</a:t>
            </a:r>
          </a:p>
        </p:txBody>
      </p:sp>
    </p:spTree>
    <p:extLst>
      <p:ext uri="{BB962C8B-B14F-4D97-AF65-F5344CB8AC3E}">
        <p14:creationId xmlns:p14="http://schemas.microsoft.com/office/powerpoint/2010/main" val="41678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lectronic Store POS (Point of Sale software) - Websys Info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3" y="457200"/>
            <a:ext cx="9081224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8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Websys Online/Offline Supermarket Billing Software, Unlimited,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662"/>
            <a:ext cx="7924800" cy="64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8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tudent registration information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153400" cy="56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 Information/Registration are Same</a:t>
            </a:r>
          </a:p>
        </p:txBody>
      </p:sp>
    </p:spTree>
    <p:extLst>
      <p:ext uri="{BB962C8B-B14F-4D97-AF65-F5344CB8AC3E}">
        <p14:creationId xmlns:p14="http://schemas.microsoft.com/office/powerpoint/2010/main" val="110033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167" y="611832"/>
            <a:ext cx="2847703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Restaurant POS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4" y="1176580"/>
            <a:ext cx="8453936" cy="493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865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72590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9623" y="304800"/>
            <a:ext cx="5296258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Design Must be for All Devices</a:t>
            </a:r>
          </a:p>
        </p:txBody>
      </p:sp>
    </p:spTree>
    <p:extLst>
      <p:ext uri="{BB962C8B-B14F-4D97-AF65-F5344CB8AC3E}">
        <p14:creationId xmlns:p14="http://schemas.microsoft.com/office/powerpoint/2010/main" val="3798040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931" y="609600"/>
            <a:ext cx="163886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https://www.touchbistro.com/merchant-maverick/?utm_medium=referral&amp;utm_source=merchantmaverick&amp;subid=24376-best-restaurant-pos-systems_bo_top-table&amp;lead_reference_number=1026c8f5024e6365f2e0511d378782</a:t>
            </a:r>
            <a:r>
              <a:rPr lang="en-US" sz="1400" dirty="0"/>
              <a:t> </a:t>
            </a:r>
          </a:p>
        </p:txBody>
      </p:sp>
      <p:pic>
        <p:nvPicPr>
          <p:cNvPr id="4098" name="Picture 2" descr="https://d9hhrg4mnvzow.cloudfront.net/www.touchbistro.com/merchant-maverick/27b2ea8f-group-4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6" y="4572000"/>
            <a:ext cx="12898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62060" y="914400"/>
            <a:ext cx="1894942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POS Features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6565"/>
            <a:ext cx="7391400" cy="617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038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610600" cy="506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479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455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51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7028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98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552565"/>
            <a:ext cx="4274055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RMG/Clothing Store POS</a:t>
            </a:r>
          </a:p>
        </p:txBody>
      </p:sp>
    </p:spTree>
    <p:extLst>
      <p:ext uri="{BB962C8B-B14F-4D97-AF65-F5344CB8AC3E}">
        <p14:creationId xmlns:p14="http://schemas.microsoft.com/office/powerpoint/2010/main" val="2913040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9400" y="336757"/>
            <a:ext cx="378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Multi Company &amp; Users Management</a:t>
            </a:r>
            <a:endParaRPr lang="en-US" dirty="0"/>
          </a:p>
        </p:txBody>
      </p:sp>
      <p:pic>
        <p:nvPicPr>
          <p:cNvPr id="16386" name="Picture 2" descr="https://www.websysinfotech.in/wp-content/uploads/2020/10/user-friend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0" y="707226"/>
            <a:ext cx="7869714" cy="55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874" y="5723415"/>
            <a:ext cx="7949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Multi Company Management with user access rights.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Stock Transfer Facility.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Single Invoice Entry For Multi Company Items.</a:t>
            </a:r>
          </a:p>
        </p:txBody>
      </p:sp>
    </p:spTree>
    <p:extLst>
      <p:ext uri="{BB962C8B-B14F-4D97-AF65-F5344CB8AC3E}">
        <p14:creationId xmlns:p14="http://schemas.microsoft.com/office/powerpoint/2010/main" val="2217490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1,249,830 Hospital Photos - Free &amp; Royalty-Free Stock Photos from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1" y="685800"/>
            <a:ext cx="355008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ERA revitalizes community clinics in Tahirpur | Dhaka Tribu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13" y="3733799"/>
            <a:ext cx="4208081" cy="26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Square Pharmaceuticals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150" y="685800"/>
            <a:ext cx="355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turning to the Lab Amid COVID-19: Tips to Manage the Transition to  Reopening | Cor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8" y="3733799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286000" y="1334069"/>
            <a:ext cx="4800600" cy="441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80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LL 2020-21 FINAL REGISTRATION STEPS FOR THE STUDENTS OF DEPARTMENT OF  EEE, CoE &amp; IPE | AI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10788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harashtra school reopening news: BIG update for students of classes 1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0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are attached with School/College</a:t>
            </a:r>
          </a:p>
        </p:txBody>
      </p:sp>
    </p:spTree>
    <p:extLst>
      <p:ext uri="{BB962C8B-B14F-4D97-AF65-F5344CB8AC3E}">
        <p14:creationId xmlns:p14="http://schemas.microsoft.com/office/powerpoint/2010/main" val="152936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i.pinimg.com/originals/c4/3c/4e/c43c4ee5028de8865c36e5a907a7d2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56960"/>
            <a:ext cx="4572000" cy="62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0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1"/>
            <a:ext cx="3505200" cy="66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5771"/>
            <a:ext cx="3429000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922" y="762000"/>
            <a:ext cx="1752600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Doctor’s Interface</a:t>
            </a:r>
          </a:p>
        </p:txBody>
      </p:sp>
    </p:spTree>
    <p:extLst>
      <p:ext uri="{BB962C8B-B14F-4D97-AF65-F5344CB8AC3E}">
        <p14:creationId xmlns:p14="http://schemas.microsoft.com/office/powerpoint/2010/main" val="239772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6629400" cy="58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22" y="224135"/>
            <a:ext cx="9128078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Symptom Tacker Interface</a:t>
            </a:r>
          </a:p>
        </p:txBody>
      </p:sp>
    </p:spTree>
    <p:extLst>
      <p:ext uri="{BB962C8B-B14F-4D97-AF65-F5344CB8AC3E}">
        <p14:creationId xmlns:p14="http://schemas.microsoft.com/office/powerpoint/2010/main" val="526085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Mobile healthcare app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2296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 to The Doctor</a:t>
            </a:r>
          </a:p>
        </p:txBody>
      </p:sp>
    </p:spTree>
    <p:extLst>
      <p:ext uri="{BB962C8B-B14F-4D97-AF65-F5344CB8AC3E}">
        <p14:creationId xmlns:p14="http://schemas.microsoft.com/office/powerpoint/2010/main" val="3348334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3124200" cy="641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00961"/>
            <a:ext cx="2819400" cy="181588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Health Assistance for Doctor</a:t>
            </a:r>
          </a:p>
        </p:txBody>
      </p:sp>
    </p:spTree>
    <p:extLst>
      <p:ext uri="{BB962C8B-B14F-4D97-AF65-F5344CB8AC3E}">
        <p14:creationId xmlns:p14="http://schemas.microsoft.com/office/powerpoint/2010/main" val="1543824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portance of Hospital Management Software System | Hospitality management,  Management information systems, Healthcare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17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88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752600"/>
            <a:ext cx="3429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1737815"/>
            <a:ext cx="3429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Cabin/Bed Management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3581400"/>
            <a:ext cx="3429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Accounts Management</a:t>
            </a:r>
          </a:p>
        </p:txBody>
      </p:sp>
    </p:spTree>
    <p:extLst>
      <p:ext uri="{BB962C8B-B14F-4D97-AF65-F5344CB8AC3E}">
        <p14:creationId xmlns:p14="http://schemas.microsoft.com/office/powerpoint/2010/main" val="2129665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Observation Patient</a:t>
            </a:r>
          </a:p>
        </p:txBody>
      </p:sp>
      <p:pic>
        <p:nvPicPr>
          <p:cNvPr id="33794" name="Picture 2" descr="5 Reasons Why Nurses Make The Worst Patients - Nurseslab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3392556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7" y="1066800"/>
            <a:ext cx="993585" cy="24384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797" name="Picture 5" descr="10 Call Center Services You'll Want for Your Business in 20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90800"/>
            <a:ext cx="3696657" cy="207936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3630484"/>
            <a:ext cx="2120311" cy="2834079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2" y="3630484"/>
            <a:ext cx="1219200" cy="165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04605"/>
            <a:ext cx="1340141" cy="166280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04605"/>
            <a:ext cx="1157454" cy="165995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808585"/>
            <a:ext cx="1326860" cy="16588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07017"/>
            <a:ext cx="1943100" cy="12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717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Observation Student</a:t>
            </a:r>
          </a:p>
        </p:txBody>
      </p:sp>
      <p:pic>
        <p:nvPicPr>
          <p:cNvPr id="34818" name="Picture 2" descr="From 'D' Grades To 'A' Grades - Student Motivation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67" y="1905000"/>
            <a:ext cx="501226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251" y="3901503"/>
            <a:ext cx="3367949" cy="234689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1" y="1295400"/>
            <a:ext cx="1971451" cy="28956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4824" name="Picture 8" descr="What is the Role of a Teacher in a Student's Life? - Global Career  Counsell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17" y="4800600"/>
            <a:ext cx="2864992" cy="143249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83" y="4800600"/>
            <a:ext cx="1313976" cy="144389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1383268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Parent</a:t>
            </a: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29" y="1219200"/>
            <a:ext cx="2284271" cy="22098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97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The Good, the Bad, and the Ugly | Jeff Kor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" y="1371600"/>
            <a:ext cx="3330533" cy="215336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Observation Professionals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4" y="914400"/>
            <a:ext cx="2612551" cy="439966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846" name="Picture 6" descr="4 Toxic Traits All Bad Bosses Have in Comm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33800"/>
            <a:ext cx="3694496" cy="246239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71600" y="3549134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Senior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3094" y="6210194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69" y="1905000"/>
            <a:ext cx="1313976" cy="1612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848" name="Picture 8" descr="What to Do When Your Boss Gives You a Tough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3096715" cy="2322537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67781" y="6362594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Assignment</a:t>
            </a:r>
          </a:p>
        </p:txBody>
      </p:sp>
    </p:spTree>
    <p:extLst>
      <p:ext uri="{BB962C8B-B14F-4D97-AF65-F5344CB8AC3E}">
        <p14:creationId xmlns:p14="http://schemas.microsoft.com/office/powerpoint/2010/main" val="224682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atest Study: A full-time school librarian makes a critical difference in  boosting student achievement | School Library Jour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4" y="1219200"/>
            <a:ext cx="862445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3648" y="382165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Progress Tracing Throughout the Life</a:t>
            </a:r>
          </a:p>
        </p:txBody>
      </p:sp>
    </p:spTree>
    <p:extLst>
      <p:ext uri="{BB962C8B-B14F-4D97-AF65-F5344CB8AC3E}">
        <p14:creationId xmlns:p14="http://schemas.microsoft.com/office/powerpoint/2010/main" val="1262136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Observation Entrepreneurs</a:t>
            </a:r>
          </a:p>
        </p:txBody>
      </p:sp>
      <p:pic>
        <p:nvPicPr>
          <p:cNvPr id="3" name="Picture 4" descr="The Good, the Bad, and the Ugly | Jeff Kor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" y="1371600"/>
            <a:ext cx="3330533" cy="215336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4" y="914400"/>
            <a:ext cx="2612551" cy="439966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69" y="1905000"/>
            <a:ext cx="1313976" cy="161200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1600" y="3549134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</a:p>
        </p:txBody>
      </p:sp>
      <p:pic>
        <p:nvPicPr>
          <p:cNvPr id="36866" name="Picture 2" descr="Square Group Jobs Circular 2022-www.squaregroup.com - BD Jobs Care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920068"/>
            <a:ext cx="3694544" cy="2438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219450" cy="1562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31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5847" y="304800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BestRx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91600" cy="500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661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675"/>
            <a:ext cx="9144000" cy="499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3561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" y="419100"/>
            <a:ext cx="3733800" cy="617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03127" y="572511"/>
            <a:ext cx="16503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Food Calculator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9700" y="1075552"/>
            <a:ext cx="1676400" cy="2831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808" y="1028700"/>
            <a:ext cx="9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9700" y="1422798"/>
            <a:ext cx="1676400" cy="2831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2808" y="1375946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2192" y="1803798"/>
            <a:ext cx="835708" cy="291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5300" y="1756946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Waiter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40992" y="1803798"/>
            <a:ext cx="835708" cy="291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24100" y="1756946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Table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95300" y="22479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38300" y="2247900"/>
            <a:ext cx="0" cy="4343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24100" y="2247900"/>
            <a:ext cx="0" cy="4343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33700" y="2247900"/>
            <a:ext cx="0" cy="43434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5300" y="29337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5300" y="36195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5300" y="42291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5300" y="49911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1500" y="5676900"/>
            <a:ext cx="37338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36192" y="5676900"/>
            <a:ext cx="129290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62100" y="5676900"/>
            <a:ext cx="762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33700" y="6134100"/>
            <a:ext cx="129290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62100" y="6134100"/>
            <a:ext cx="762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311414" y="6100346"/>
            <a:ext cx="585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" y="6134100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900" y="5676900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Item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24100" y="5719346"/>
            <a:ext cx="585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</a:t>
            </a:r>
          </a:p>
        </p:txBody>
      </p:sp>
      <p:pic>
        <p:nvPicPr>
          <p:cNvPr id="7170" name="Picture 2" descr="5 Advantages to Using a Restaurant Tablet POS System | Leebro 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3" y="3642815"/>
            <a:ext cx="692944" cy="6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3" y="4979408"/>
            <a:ext cx="592486" cy="7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14" y="4325965"/>
            <a:ext cx="555044" cy="590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01" y="4022907"/>
            <a:ext cx="773024" cy="64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9" y="3001765"/>
            <a:ext cx="733507" cy="6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9" y="2247900"/>
            <a:ext cx="761490" cy="73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63714" y="2404646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76400" y="3090446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280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12548" y="3700046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280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07747" y="436497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480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63714" y="518010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560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98348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38400" y="30904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8400" y="37762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54338" y="44196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38400" y="51478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7168" name="Rounded Rectangle 7167"/>
          <p:cNvSpPr/>
          <p:nvPr/>
        </p:nvSpPr>
        <p:spPr>
          <a:xfrm>
            <a:off x="3353451" y="1084244"/>
            <a:ext cx="762000" cy="3385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290740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udent Data Privacy / Student Data Privacy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76400"/>
            <a:ext cx="867013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3648" y="382165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Analytics, Future Prediction and Career track</a:t>
            </a:r>
          </a:p>
        </p:txBody>
      </p:sp>
    </p:spTree>
    <p:extLst>
      <p:ext uri="{BB962C8B-B14F-4D97-AF65-F5344CB8AC3E}">
        <p14:creationId xmlns:p14="http://schemas.microsoft.com/office/powerpoint/2010/main" val="324587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,426 Patient Registration Stock Photos, Pictures &amp; Royalty-Free Images - 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92881"/>
            <a:ext cx="7990607" cy="532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 Registration Doctor Chamber/CC</a:t>
            </a:r>
          </a:p>
        </p:txBody>
      </p:sp>
    </p:spTree>
    <p:extLst>
      <p:ext uri="{BB962C8B-B14F-4D97-AF65-F5344CB8AC3E}">
        <p14:creationId xmlns:p14="http://schemas.microsoft.com/office/powerpoint/2010/main" val="348473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1002</Words>
  <Application>Microsoft Macintosh PowerPoint</Application>
  <PresentationFormat>On-screen Show (4:3)</PresentationFormat>
  <Paragraphs>141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Arial Black</vt:lpstr>
      <vt:lpstr>Calibri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174</cp:revision>
  <dcterms:created xsi:type="dcterms:W3CDTF">2022-03-20T05:23:39Z</dcterms:created>
  <dcterms:modified xsi:type="dcterms:W3CDTF">2022-03-30T11:24:17Z</dcterms:modified>
</cp:coreProperties>
</file>